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.jpg" ContentType="image/jpeg"/>
  <Override PartName="/ppt/media/image6.jpg" ContentType="image/jpeg"/>
  <Override PartName="/ppt/media/image8.jpg" ContentType="image/jpeg"/>
  <Override PartName="/ppt/media/image1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adele Ogunsanya" initials="OO" lastIdx="1" clrIdx="0">
    <p:extLst>
      <p:ext uri="{19B8F6BF-5375-455C-9EA6-DF929625EA0E}">
        <p15:presenceInfo xmlns:p15="http://schemas.microsoft.com/office/powerpoint/2012/main" userId="5b88aa6b2c6509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3" autoAdjust="0"/>
    <p:restoredTop sz="94660"/>
  </p:normalViewPr>
  <p:slideViewPr>
    <p:cSldViewPr snapToGrid="0">
      <p:cViewPr>
        <p:scale>
          <a:sx n="92" d="100"/>
          <a:sy n="92" d="100"/>
        </p:scale>
        <p:origin x="1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78FD8F-78A6-40E4-9D0A-B83D90A916EB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A0CA8BD-89E3-4FAA-88CA-019CBA2660AA}">
      <dgm:prSet phldrT="[Text]" phldr="1"/>
      <dgm:spPr/>
      <dgm:t>
        <a:bodyPr/>
        <a:lstStyle/>
        <a:p>
          <a:endParaRPr lang="en-US" dirty="0"/>
        </a:p>
      </dgm:t>
    </dgm:pt>
    <dgm:pt modelId="{9D1BDD91-7863-4263-8146-BE48749BC5B1}" type="sibTrans" cxnId="{1E69655F-F192-42E6-A7EC-12A34010C0CB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n-US"/>
        </a:p>
      </dgm:t>
    </dgm:pt>
    <dgm:pt modelId="{D4A1612B-EA07-41CA-B111-7DD48D243262}" type="parTrans" cxnId="{1E69655F-F192-42E6-A7EC-12A34010C0CB}">
      <dgm:prSet/>
      <dgm:spPr/>
      <dgm:t>
        <a:bodyPr/>
        <a:lstStyle/>
        <a:p>
          <a:endParaRPr lang="en-US"/>
        </a:p>
      </dgm:t>
    </dgm:pt>
    <dgm:pt modelId="{82D42373-FF29-4F0A-B7A9-02E08F0B1933}" type="pres">
      <dgm:prSet presAssocID="{F778FD8F-78A6-40E4-9D0A-B83D90A916EB}" presName="Name0" presStyleCnt="0">
        <dgm:presLayoutVars>
          <dgm:chMax val="7"/>
          <dgm:chPref val="7"/>
          <dgm:dir/>
        </dgm:presLayoutVars>
      </dgm:prSet>
      <dgm:spPr/>
    </dgm:pt>
    <dgm:pt modelId="{8216D415-8295-4582-B6D1-8EEB8FCDFCF7}" type="pres">
      <dgm:prSet presAssocID="{F778FD8F-78A6-40E4-9D0A-B83D90A916EB}" presName="Name1" presStyleCnt="0"/>
      <dgm:spPr/>
    </dgm:pt>
    <dgm:pt modelId="{D6946ADA-746E-4CA0-AF7A-A4B8C61CC060}" type="pres">
      <dgm:prSet presAssocID="{9D1BDD91-7863-4263-8146-BE48749BC5B1}" presName="picture_1" presStyleCnt="0"/>
      <dgm:spPr/>
    </dgm:pt>
    <dgm:pt modelId="{421BE4E8-9413-4414-8482-D1E4BA7B16EC}" type="pres">
      <dgm:prSet presAssocID="{9D1BDD91-7863-4263-8146-BE48749BC5B1}" presName="pictureRepeatNode" presStyleLbl="alignImgPlace1" presStyleIdx="0" presStyleCnt="1" custLinFactNeighborX="49236" custLinFactNeighborY="-12766"/>
      <dgm:spPr/>
    </dgm:pt>
    <dgm:pt modelId="{C9CF21A5-D7ED-454C-B35F-77D0C8EB0FD9}" type="pres">
      <dgm:prSet presAssocID="{9A0CA8BD-89E3-4FAA-88CA-019CBA2660AA}" presName="text_1" presStyleLbl="node1" presStyleIdx="0" presStyleCnt="0" custScaleY="6444">
        <dgm:presLayoutVars>
          <dgm:bulletEnabled val="1"/>
        </dgm:presLayoutVars>
      </dgm:prSet>
      <dgm:spPr/>
    </dgm:pt>
  </dgm:ptLst>
  <dgm:cxnLst>
    <dgm:cxn modelId="{1E69655F-F192-42E6-A7EC-12A34010C0CB}" srcId="{F778FD8F-78A6-40E4-9D0A-B83D90A916EB}" destId="{9A0CA8BD-89E3-4FAA-88CA-019CBA2660AA}" srcOrd="0" destOrd="0" parTransId="{D4A1612B-EA07-41CA-B111-7DD48D243262}" sibTransId="{9D1BDD91-7863-4263-8146-BE48749BC5B1}"/>
    <dgm:cxn modelId="{1A572658-811B-475C-8FEE-6CC35CDB71D5}" type="presOf" srcId="{F778FD8F-78A6-40E4-9D0A-B83D90A916EB}" destId="{82D42373-FF29-4F0A-B7A9-02E08F0B1933}" srcOrd="0" destOrd="0" presId="urn:microsoft.com/office/officeart/2008/layout/CircularPictureCallout"/>
    <dgm:cxn modelId="{45EE6B7A-9C58-4035-AE88-0F18975370A8}" type="presOf" srcId="{9A0CA8BD-89E3-4FAA-88CA-019CBA2660AA}" destId="{C9CF21A5-D7ED-454C-B35F-77D0C8EB0FD9}" srcOrd="0" destOrd="0" presId="urn:microsoft.com/office/officeart/2008/layout/CircularPictureCallout"/>
    <dgm:cxn modelId="{BEB1C7E2-EF7A-4392-A2EE-58CCE8AFFE66}" type="presOf" srcId="{9D1BDD91-7863-4263-8146-BE48749BC5B1}" destId="{421BE4E8-9413-4414-8482-D1E4BA7B16EC}" srcOrd="0" destOrd="0" presId="urn:microsoft.com/office/officeart/2008/layout/CircularPictureCallout"/>
    <dgm:cxn modelId="{9EC7BEE2-34DE-4E76-B8BD-D5D5F726A257}" type="presParOf" srcId="{82D42373-FF29-4F0A-B7A9-02E08F0B1933}" destId="{8216D415-8295-4582-B6D1-8EEB8FCDFCF7}" srcOrd="0" destOrd="0" presId="urn:microsoft.com/office/officeart/2008/layout/CircularPictureCallout"/>
    <dgm:cxn modelId="{880E00A9-EC7C-44AF-8E2F-684E834E11D6}" type="presParOf" srcId="{8216D415-8295-4582-B6D1-8EEB8FCDFCF7}" destId="{D6946ADA-746E-4CA0-AF7A-A4B8C61CC060}" srcOrd="0" destOrd="0" presId="urn:microsoft.com/office/officeart/2008/layout/CircularPictureCallout"/>
    <dgm:cxn modelId="{4A01D774-6EB4-45F1-B4D3-35F3D59DBB67}" type="presParOf" srcId="{D6946ADA-746E-4CA0-AF7A-A4B8C61CC060}" destId="{421BE4E8-9413-4414-8482-D1E4BA7B16EC}" srcOrd="0" destOrd="0" presId="urn:microsoft.com/office/officeart/2008/layout/CircularPictureCallout"/>
    <dgm:cxn modelId="{E7F594A6-BBAC-47E5-95A5-6E6E16782BFA}" type="presParOf" srcId="{8216D415-8295-4582-B6D1-8EEB8FCDFCF7}" destId="{C9CF21A5-D7ED-454C-B35F-77D0C8EB0FD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BE4E8-9413-4414-8482-D1E4BA7B16EC}">
      <dsp:nvSpPr>
        <dsp:cNvPr id="0" name=""/>
        <dsp:cNvSpPr/>
      </dsp:nvSpPr>
      <dsp:spPr>
        <a:xfrm>
          <a:off x="2133482" y="0"/>
          <a:ext cx="2149908" cy="214990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CF21A5-D7ED-454C-B35F-77D0C8EB0FD9}">
      <dsp:nvSpPr>
        <dsp:cNvPr id="0" name=""/>
        <dsp:cNvSpPr/>
      </dsp:nvSpPr>
      <dsp:spPr>
        <a:xfrm>
          <a:off x="1461937" y="1607255"/>
          <a:ext cx="1375941" cy="4571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1461937" y="1607255"/>
        <a:ext cx="1375941" cy="45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609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2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46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3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499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35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36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4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3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733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10E3D41-BF96-4302-BF61-DF7375BB9420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097EA89-78E8-47A1-9896-4713C055E02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83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pictures/starbucks-logo-wallpaper-41972-42960-hd-wallpapers.jp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12E786-6232-4181-A106-87204B494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AAD6E7-1957-4975-99DD-32B0A8D810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3891" y="5825975"/>
            <a:ext cx="5388810" cy="51441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n w="0">
                  <a:solidFill>
                    <a:schemeClr val="bg2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ranklin Gothic Heavy" panose="020B0903020102020204" pitchFamily="34" charset="0"/>
              </a:rPr>
              <a:t>Starbucks Data Analysis</a:t>
            </a:r>
            <a:br>
              <a:rPr lang="en-US" dirty="0">
                <a:ln w="0">
                  <a:solidFill>
                    <a:schemeClr val="bg2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dirty="0">
              <a:ln>
                <a:solidFill>
                  <a:schemeClr val="bg2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2E3C5F-3A62-493D-B2FE-969AA3208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2896" y="4283481"/>
            <a:ext cx="3200400" cy="1463040"/>
          </a:xfrm>
        </p:spPr>
        <p:txBody>
          <a:bodyPr/>
          <a:lstStyle/>
          <a:p>
            <a:r>
              <a:rPr lang="en-US" dirty="0"/>
              <a:t>The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4135C-0338-4EC3-B74C-DDE3C4B213FF}"/>
              </a:ext>
            </a:extLst>
          </p:cNvPr>
          <p:cNvSpPr txBox="1"/>
          <p:nvPr/>
        </p:nvSpPr>
        <p:spPr>
          <a:xfrm>
            <a:off x="1838907" y="4697449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Distribution Analysis</a:t>
            </a:r>
          </a:p>
        </p:txBody>
      </p:sp>
    </p:spTree>
    <p:extLst>
      <p:ext uri="{BB962C8B-B14F-4D97-AF65-F5344CB8AC3E}">
        <p14:creationId xmlns:p14="http://schemas.microsoft.com/office/powerpoint/2010/main" val="3581145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F166EC8D-01E9-428C-8F33-ED268B14B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190"/>
            <a:ext cx="12768076" cy="69231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37E2BE-27EA-48CF-B20D-F2E5A9B2FD3A}"/>
              </a:ext>
            </a:extLst>
          </p:cNvPr>
          <p:cNvSpPr txBox="1"/>
          <p:nvPr/>
        </p:nvSpPr>
        <p:spPr>
          <a:xfrm>
            <a:off x="292608" y="457200"/>
            <a:ext cx="4927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Ultra Bold" panose="020B0A02020104020203" pitchFamily="34" charset="0"/>
              </a:rPr>
              <a:t>STARBUCKS GLOBAL </a:t>
            </a:r>
          </a:p>
          <a:p>
            <a:r>
              <a:rPr lang="en-US" sz="2400" dirty="0">
                <a:solidFill>
                  <a:schemeClr val="bg1"/>
                </a:solidFill>
                <a:latin typeface="Gill Sans Ultra Bold" panose="020B0A02020104020203" pitchFamily="34" charset="0"/>
              </a:rPr>
              <a:t>DIDTRIBUTION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7BF43-37E5-4544-B973-B259C38B85D0}"/>
              </a:ext>
            </a:extLst>
          </p:cNvPr>
          <p:cNvSpPr txBox="1"/>
          <p:nvPr/>
        </p:nvSpPr>
        <p:spPr>
          <a:xfrm>
            <a:off x="2688336" y="5715000"/>
            <a:ext cx="7104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https://sunkanmi.carto.com/builder/c091e279-b1df-4540-b5b8-15da62e445c3/layers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4067D3-FF51-4A9C-9D99-A51E94E2A3BE}"/>
              </a:ext>
            </a:extLst>
          </p:cNvPr>
          <p:cNvSpPr txBox="1"/>
          <p:nvPr/>
        </p:nvSpPr>
        <p:spPr>
          <a:xfrm>
            <a:off x="1088136" y="1549745"/>
            <a:ext cx="236829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ill Sans Ultra Bold" panose="020B0A02020104020203" pitchFamily="34" charset="0"/>
              </a:rPr>
              <a:t>As Observed from the link below,</a:t>
            </a:r>
          </a:p>
          <a:p>
            <a:r>
              <a:rPr lang="en-US" dirty="0">
                <a:solidFill>
                  <a:srgbClr val="FFFF00"/>
                </a:solidFill>
                <a:latin typeface="Gill Sans Ultra Bold" panose="020B0A02020104020203" pitchFamily="34" charset="0"/>
              </a:rPr>
              <a:t>There are a lot of Starbucks Store Distribution </a:t>
            </a:r>
          </a:p>
          <a:p>
            <a:r>
              <a:rPr lang="en-US" dirty="0">
                <a:solidFill>
                  <a:srgbClr val="FFFF00"/>
                </a:solidFill>
                <a:latin typeface="Gill Sans Ultra Bold" panose="020B0A02020104020203" pitchFamily="34" charset="0"/>
              </a:rPr>
              <a:t>In the Continent of </a:t>
            </a:r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Gill Sans Ultra Bold" panose="020B0A02020104020203" pitchFamily="34" charset="0"/>
              </a:rPr>
              <a:t>North America, Europe and Also Asia.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19863-12D7-4421-A073-B6402732B59D}"/>
              </a:ext>
            </a:extLst>
          </p:cNvPr>
          <p:cNvSpPr/>
          <p:nvPr/>
        </p:nvSpPr>
        <p:spPr>
          <a:xfrm>
            <a:off x="8609076" y="954717"/>
            <a:ext cx="23682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Gill Sans Ultra Bold" panose="020B0A02020104020203" pitchFamily="34" charset="0"/>
              </a:rPr>
              <a:t>Also,</a:t>
            </a:r>
          </a:p>
          <a:p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Gill Sans Ultra Bold" panose="020B0A02020104020203" pitchFamily="34" charset="0"/>
            </a:endParaRP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Gill Sans Ultra Bold" panose="020B0A02020104020203" pitchFamily="34" charset="0"/>
              </a:rPr>
              <a:t>There are Only three(3) countries in Africa that has Starbucks Stores, Which are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Gill Sans Ultra Bold" panose="020B0A02020104020203" pitchFamily="34" charset="0"/>
              </a:rPr>
              <a:t>Morrocco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Gill Sans Ultra Bold" panose="020B0A02020104020203" pitchFamily="34" charset="0"/>
              </a:rPr>
              <a:t>, Egypt and South Africa </a:t>
            </a:r>
          </a:p>
          <a:p>
            <a:endParaRPr lang="en-US" dirty="0">
              <a:solidFill>
                <a:schemeClr val="tx2">
                  <a:lumMod val="20000"/>
                  <a:lumOff val="80000"/>
                </a:schemeClr>
              </a:solidFill>
              <a:latin typeface="Gill Sans Ultra Bold" panose="020B0A02020104020203" pitchFamily="34" charset="0"/>
            </a:endParaRPr>
          </a:p>
          <a:p>
            <a:r>
              <a:rPr lang="en-US" dirty="0">
                <a:solidFill>
                  <a:schemeClr val="tx2">
                    <a:lumMod val="20000"/>
                    <a:lumOff val="80000"/>
                  </a:schemeClr>
                </a:solidFill>
                <a:latin typeface="Gill Sans Ultra Bold" panose="020B0A02020104020203" pitchFamily="34" charset="0"/>
              </a:rPr>
              <a:t>And Few of the Stores are scattered in the Middle East</a:t>
            </a:r>
          </a:p>
        </p:txBody>
      </p:sp>
    </p:spTree>
    <p:extLst>
      <p:ext uri="{BB962C8B-B14F-4D97-AF65-F5344CB8AC3E}">
        <p14:creationId xmlns:p14="http://schemas.microsoft.com/office/powerpoint/2010/main" val="286307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C722-5FEE-42F0-B481-88D883E63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7013448" cy="694944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STORE OWNERSHIP VS DEMOGRAPHIC RELATIONSHIP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3F3075-078A-4B17-BD17-C24BF02D2F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67" y="1131444"/>
            <a:ext cx="8040625" cy="53604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D9ABE-B5C3-470B-A1B8-DE4B213C01E7}"/>
              </a:ext>
            </a:extLst>
          </p:cNvPr>
          <p:cNvSpPr txBox="1"/>
          <p:nvPr/>
        </p:nvSpPr>
        <p:spPr>
          <a:xfrm>
            <a:off x="521208" y="1280160"/>
            <a:ext cx="3336544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b="1" dirty="0">
                <a:solidFill>
                  <a:schemeClr val="accent5"/>
                </a:solidFill>
                <a:ea typeface="Chalkduster" charset="0"/>
                <a:cs typeface="Chalkduster" charset="0"/>
              </a:rPr>
              <a:t>From the Bar Chart</a:t>
            </a:r>
          </a:p>
          <a:p>
            <a:pPr lvl="1"/>
            <a:r>
              <a:rPr lang="en-US" sz="1600" b="1" dirty="0">
                <a:solidFill>
                  <a:schemeClr val="accent5"/>
                </a:solidFill>
                <a:ea typeface="Chalkduster" charset="0"/>
                <a:cs typeface="Chalkduster" charset="0"/>
              </a:rPr>
              <a:t>It Shows that Most Starbucks Stores in North America are Company Owned and a lot of them are Licensed Owned as well</a:t>
            </a:r>
          </a:p>
          <a:p>
            <a:pPr lvl="1"/>
            <a:endParaRPr lang="en-US" sz="1600" b="1" dirty="0">
              <a:solidFill>
                <a:schemeClr val="accent5"/>
              </a:solidFill>
              <a:ea typeface="Chalkduster" charset="0"/>
              <a:cs typeface="Chalkduster" charset="0"/>
            </a:endParaRPr>
          </a:p>
          <a:p>
            <a:pPr lvl="1"/>
            <a:endParaRPr lang="en-US" sz="1600" b="1" dirty="0">
              <a:solidFill>
                <a:schemeClr val="accent5"/>
              </a:solidFill>
              <a:ea typeface="Chalkduster" charset="0"/>
              <a:cs typeface="Chalkduster" charset="0"/>
            </a:endParaRPr>
          </a:p>
          <a:p>
            <a:pPr lvl="1"/>
            <a:r>
              <a:rPr lang="en-US" sz="1600" b="1" dirty="0">
                <a:solidFill>
                  <a:schemeClr val="accent5"/>
                </a:solidFill>
                <a:ea typeface="Chalkduster" charset="0"/>
                <a:cs typeface="Chalkduster" charset="0"/>
              </a:rPr>
              <a:t>Asia Stores are Mostly Joint Ventures and Few Company and Licensed Owned</a:t>
            </a:r>
          </a:p>
          <a:p>
            <a:pPr lvl="1"/>
            <a:endParaRPr lang="en-US" sz="1600" b="1" dirty="0">
              <a:solidFill>
                <a:schemeClr val="accent5"/>
              </a:solidFill>
              <a:ea typeface="Chalkduster" charset="0"/>
              <a:cs typeface="Chalkduster" charset="0"/>
            </a:endParaRPr>
          </a:p>
          <a:p>
            <a:pPr lvl="1"/>
            <a:r>
              <a:rPr lang="en-US" sz="1600" b="1" dirty="0">
                <a:solidFill>
                  <a:schemeClr val="accent5"/>
                </a:solidFill>
                <a:ea typeface="Chalkduster" charset="0"/>
                <a:cs typeface="Chalkduster" charset="0"/>
              </a:rPr>
              <a:t>Europe has almost Equal Licensed and Company owned Stores </a:t>
            </a:r>
          </a:p>
          <a:p>
            <a:pPr lvl="1"/>
            <a:endParaRPr lang="en-US" sz="1600" b="1" dirty="0">
              <a:solidFill>
                <a:schemeClr val="accent5"/>
              </a:solidFill>
              <a:ea typeface="Chalkduster" charset="0"/>
              <a:cs typeface="Chalkduster" charset="0"/>
            </a:endParaRPr>
          </a:p>
          <a:p>
            <a:pPr lvl="1"/>
            <a:r>
              <a:rPr lang="en-US" sz="1600" b="1" dirty="0">
                <a:solidFill>
                  <a:schemeClr val="accent5"/>
                </a:solidFill>
                <a:ea typeface="Chalkduster" charset="0"/>
                <a:cs typeface="Chalkduster" charset="0"/>
              </a:rPr>
              <a:t>Zero Stores in Australia </a:t>
            </a:r>
          </a:p>
          <a:p>
            <a:pPr lvl="1"/>
            <a:endParaRPr lang="en-US" sz="1600" b="1" dirty="0">
              <a:solidFill>
                <a:schemeClr val="accent5"/>
              </a:solidFill>
              <a:ea typeface="Chalkduster" charset="0"/>
              <a:cs typeface="Chalkduster" charset="0"/>
            </a:endParaRPr>
          </a:p>
          <a:p>
            <a:pPr lvl="1"/>
            <a:r>
              <a:rPr lang="en-US" sz="1600" b="1" dirty="0">
                <a:solidFill>
                  <a:schemeClr val="accent5"/>
                </a:solidFill>
                <a:ea typeface="Chalkduster" charset="0"/>
                <a:cs typeface="Chalkduster" charset="0"/>
              </a:rPr>
              <a:t>And Few Stores are Licensed owned on South Africa </a:t>
            </a:r>
          </a:p>
          <a:p>
            <a:endParaRPr 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75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55EB-40D1-4F93-8BB1-3C8488BEA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88" y="343358"/>
            <a:ext cx="9720072" cy="149961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Climate impact on Starbucks stores globally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9E132-262F-479B-9872-1F242A3B0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1093166"/>
            <a:ext cx="6219952" cy="576483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ADCB03-3E3F-4BFF-996C-DDDE37125777}"/>
              </a:ext>
            </a:extLst>
          </p:cNvPr>
          <p:cNvSpPr/>
          <p:nvPr/>
        </p:nvSpPr>
        <p:spPr>
          <a:xfrm>
            <a:off x="1600696" y="1564243"/>
            <a:ext cx="361138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b="1" dirty="0">
                <a:solidFill>
                  <a:schemeClr val="accent2"/>
                </a:solidFill>
                <a:ea typeface="Chalkduster" charset="0"/>
                <a:cs typeface="Chalkduster" charset="0"/>
              </a:rPr>
              <a:t>From the Pie Chart</a:t>
            </a:r>
          </a:p>
          <a:p>
            <a:pPr lvl="1"/>
            <a:r>
              <a:rPr lang="en-US" sz="2000" b="1" dirty="0">
                <a:solidFill>
                  <a:schemeClr val="accent2"/>
                </a:solidFill>
                <a:ea typeface="Chalkduster" charset="0"/>
                <a:cs typeface="Chalkduster" charset="0"/>
              </a:rPr>
              <a:t>It Shows that Most Starbucks Stores are Situated in Cold Region about 68.20% of the Stores are based in Cold Countries globally.</a:t>
            </a:r>
          </a:p>
          <a:p>
            <a:pPr lvl="1"/>
            <a:endParaRPr lang="en-US" sz="2000" b="1" dirty="0">
              <a:solidFill>
                <a:schemeClr val="accent2"/>
              </a:solidFill>
              <a:ea typeface="Chalkduster" charset="0"/>
              <a:cs typeface="Chalkduster" charset="0"/>
            </a:endParaRPr>
          </a:p>
          <a:p>
            <a:pPr lvl="1"/>
            <a:endParaRPr lang="en-US" sz="2000" b="1" dirty="0">
              <a:solidFill>
                <a:schemeClr val="accent2"/>
              </a:solidFill>
              <a:ea typeface="Chalkduster" charset="0"/>
              <a:cs typeface="Chalkduster" charset="0"/>
            </a:endParaRPr>
          </a:p>
          <a:p>
            <a:pPr lvl="1"/>
            <a:r>
              <a:rPr lang="en-US" sz="2000" b="1" dirty="0">
                <a:solidFill>
                  <a:srgbClr val="FF0000"/>
                </a:solidFill>
                <a:ea typeface="Chalkduster" charset="0"/>
                <a:cs typeface="Chalkduster" charset="0"/>
              </a:rPr>
              <a:t>18.20% of the Stores are in Warm Countries.</a:t>
            </a:r>
          </a:p>
          <a:p>
            <a:pPr lvl="1"/>
            <a:endParaRPr lang="en-US" sz="2000" b="1" dirty="0">
              <a:solidFill>
                <a:schemeClr val="accent2"/>
              </a:solidFill>
              <a:ea typeface="Chalkduster" charset="0"/>
              <a:cs typeface="Chalkduster" charset="0"/>
            </a:endParaRPr>
          </a:p>
          <a:p>
            <a:pPr lvl="1"/>
            <a:r>
              <a:rPr lang="en-US" sz="2000" b="1" dirty="0">
                <a:solidFill>
                  <a:srgbClr val="C00000"/>
                </a:solidFill>
                <a:ea typeface="Chalkduster" charset="0"/>
                <a:cs typeface="Chalkduster" charset="0"/>
              </a:rPr>
              <a:t>10% of the Stores are in Hot Region</a:t>
            </a:r>
          </a:p>
          <a:p>
            <a:pPr lvl="1"/>
            <a:endParaRPr lang="en-US" sz="2000" b="1" dirty="0">
              <a:solidFill>
                <a:schemeClr val="accent2"/>
              </a:solidFill>
              <a:ea typeface="Chalkduster" charset="0"/>
              <a:cs typeface="Chalkduster" charset="0"/>
            </a:endParaRPr>
          </a:p>
          <a:p>
            <a:endParaRPr 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67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D409-0C59-4E54-9573-60E77AB87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69E26-F936-4F67-B9ED-FDA9E2214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274" y="-1"/>
            <a:ext cx="12571070" cy="6858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1477C-027E-4199-9DAC-935ED16972BE}"/>
              </a:ext>
            </a:extLst>
          </p:cNvPr>
          <p:cNvSpPr txBox="1"/>
          <p:nvPr/>
        </p:nvSpPr>
        <p:spPr>
          <a:xfrm>
            <a:off x="243686" y="736602"/>
            <a:ext cx="930194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sz="3200" dirty="0">
                <a:latin typeface="Cooper Black" panose="0208090404030B020404" pitchFamily="18" charset="0"/>
                <a:ea typeface="Chalkduster" charset="0"/>
                <a:cs typeface="Chalkduster" charset="0"/>
              </a:rPr>
              <a:t>How the Starbucks stores distributed globally?</a:t>
            </a:r>
          </a:p>
          <a:p>
            <a:pPr marL="285750" indent="-285750">
              <a:buFont typeface="Wingdings" charset="2"/>
              <a:buChar char="q"/>
            </a:pPr>
            <a:endParaRPr lang="en-US" sz="3200" dirty="0">
              <a:latin typeface="Cooper Black" panose="0208090404030B020404" pitchFamily="18" charset="0"/>
              <a:ea typeface="Chalkduster" charset="0"/>
              <a:cs typeface="Chalkduster" charset="0"/>
            </a:endParaRPr>
          </a:p>
          <a:p>
            <a:endParaRPr lang="en-US" sz="3200" dirty="0">
              <a:latin typeface="Cooper Black" panose="0208090404030B020404" pitchFamily="18" charset="0"/>
              <a:ea typeface="Chalkduster" charset="0"/>
              <a:cs typeface="Chalkduster" charset="0"/>
            </a:endParaRPr>
          </a:p>
          <a:p>
            <a:endParaRPr lang="en-US" sz="3200" dirty="0">
              <a:latin typeface="Cooper Black" panose="0208090404030B020404" pitchFamily="18" charset="0"/>
              <a:ea typeface="Chalkduster" charset="0"/>
              <a:cs typeface="Chalkduster" charset="0"/>
            </a:endParaRPr>
          </a:p>
          <a:p>
            <a:endParaRPr lang="en-US" sz="3200" dirty="0">
              <a:latin typeface="Cooper Black" panose="0208090404030B020404" pitchFamily="18" charset="0"/>
              <a:ea typeface="Chalkduster" charset="0"/>
              <a:cs typeface="Chalkduster" charset="0"/>
            </a:endParaRPr>
          </a:p>
          <a:p>
            <a:r>
              <a:rPr lang="en-US" sz="3200" dirty="0">
                <a:latin typeface="Cooper Black" panose="0208090404030B020404" pitchFamily="18" charset="0"/>
                <a:ea typeface="Chalkduster" charset="0"/>
                <a:cs typeface="Chalkduster" charset="0"/>
              </a:rPr>
              <a:t>Does store ownership </a:t>
            </a:r>
          </a:p>
          <a:p>
            <a:r>
              <a:rPr lang="en-US" sz="3200" dirty="0">
                <a:latin typeface="Cooper Black" panose="0208090404030B020404" pitchFamily="18" charset="0"/>
                <a:ea typeface="Chalkduster" charset="0"/>
                <a:cs typeface="Chalkduster" charset="0"/>
              </a:rPr>
              <a:t>have any demographic relationship?</a:t>
            </a:r>
          </a:p>
          <a:p>
            <a:pPr marL="285750" indent="-285750">
              <a:buFont typeface="Wingdings" charset="2"/>
              <a:buChar char="q"/>
            </a:pPr>
            <a:endParaRPr lang="en-US" sz="3200" dirty="0">
              <a:latin typeface="Cooper Black" panose="0208090404030B020404" pitchFamily="18" charset="0"/>
              <a:ea typeface="Chalkduster" charset="0"/>
              <a:cs typeface="Chalkduster" charset="0"/>
            </a:endParaRPr>
          </a:p>
          <a:p>
            <a:r>
              <a:rPr lang="en-US" sz="3200" dirty="0">
                <a:latin typeface="Cooper Black" panose="0208090404030B020404" pitchFamily="18" charset="0"/>
                <a:ea typeface="Chalkduster" charset="0"/>
                <a:cs typeface="Chalkduster" charset="0"/>
              </a:rPr>
              <a:t>Does climate have any impact on store distribution?</a:t>
            </a:r>
          </a:p>
        </p:txBody>
      </p:sp>
    </p:spTree>
    <p:extLst>
      <p:ext uri="{BB962C8B-B14F-4D97-AF65-F5344CB8AC3E}">
        <p14:creationId xmlns:p14="http://schemas.microsoft.com/office/powerpoint/2010/main" val="148977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D6D56-F2A2-4231-B480-0AA42F56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STARBUCKS LOCATION BASED ON INCOME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B7D8383-23A4-4B1E-BAC2-3449E56471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2447240"/>
              </p:ext>
            </p:extLst>
          </p:nvPr>
        </p:nvGraphicFramePr>
        <p:xfrm>
          <a:off x="8000036" y="140677"/>
          <a:ext cx="4299816" cy="241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A656F4B-EEB4-4142-830A-F50E50BFBA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9852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1C07F7-D251-470B-A2D5-6CD9DA297817}"/>
              </a:ext>
            </a:extLst>
          </p:cNvPr>
          <p:cNvSpPr txBox="1"/>
          <p:nvPr/>
        </p:nvSpPr>
        <p:spPr>
          <a:xfrm>
            <a:off x="651935" y="381906"/>
            <a:ext cx="40978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2"/>
                </a:solidFill>
                <a:latin typeface="Franklin Gothic Heavy" panose="020B0903020102020204" pitchFamily="34" charset="0"/>
                <a:ea typeface="Chalkduster" charset="0"/>
                <a:cs typeface="Chalkduster" charset="0"/>
              </a:rPr>
              <a:t>Starbucks Distribution Across USA</a:t>
            </a:r>
            <a:endParaRPr lang="en-US" sz="4800" b="1" dirty="0">
              <a:solidFill>
                <a:schemeClr val="bg2"/>
              </a:solidFill>
              <a:latin typeface="Franklin Gothic Heavy" panose="020B0903020102020204" pitchFamily="34" charset="0"/>
              <a:ea typeface="Chalkduster" charset="0"/>
              <a:cs typeface="Chalkduster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7D694-F6D8-4C8C-8B9D-AAA4D9637428}"/>
              </a:ext>
            </a:extLst>
          </p:cNvPr>
          <p:cNvSpPr txBox="1"/>
          <p:nvPr/>
        </p:nvSpPr>
        <p:spPr>
          <a:xfrm>
            <a:off x="6654801" y="3791790"/>
            <a:ext cx="58589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endParaRPr lang="en-US" sz="2800" dirty="0">
              <a:solidFill>
                <a:srgbClr val="FFFF00"/>
              </a:solidFill>
              <a:latin typeface="Gill Sans Ultra Bold" panose="020B0A02020104020203" pitchFamily="34" charset="0"/>
              <a:ea typeface="Chalkduster" charset="0"/>
              <a:cs typeface="Chalkduster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Gill Sans Ultra Bold" panose="020B0A02020104020203" pitchFamily="34" charset="0"/>
                <a:ea typeface="Chalkduster" charset="0"/>
                <a:cs typeface="Chalkduster" charset="0"/>
              </a:rPr>
              <a:t>What is the store distribution?</a:t>
            </a:r>
          </a:p>
          <a:p>
            <a:pPr marL="285750" indent="-285750">
              <a:buFont typeface="Wingdings" charset="2"/>
              <a:buChar char="q"/>
            </a:pPr>
            <a:endParaRPr lang="en-US" sz="2800" b="1" dirty="0">
              <a:solidFill>
                <a:srgbClr val="FFFF00"/>
              </a:solidFill>
              <a:latin typeface="Gill Sans Ultra Bold" panose="020B0A02020104020203" pitchFamily="34" charset="0"/>
              <a:ea typeface="Chalkduster" charset="0"/>
              <a:cs typeface="Chalkduster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Gill Sans Ultra Bold" panose="020B0A02020104020203" pitchFamily="34" charset="0"/>
                <a:ea typeface="Chalkduster" charset="0"/>
                <a:cs typeface="Chalkduster" charset="0"/>
              </a:rPr>
              <a:t>How competitive is the coffee  business</a:t>
            </a:r>
          </a:p>
          <a:p>
            <a:endParaRPr lang="en-US" sz="2800" dirty="0">
              <a:solidFill>
                <a:srgbClr val="FFFF00"/>
              </a:solidFill>
              <a:latin typeface="Gill Sans Ultra Bold" panose="020B0A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55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9069-13F4-4714-B2FF-080B2EBC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8CAB28-1C2F-45FC-891D-53FAA7AC7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67"/>
            <a:ext cx="12192000" cy="67648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81294-C6E4-4B49-BD37-AA4290620CFD}"/>
              </a:ext>
            </a:extLst>
          </p:cNvPr>
          <p:cNvSpPr txBox="1"/>
          <p:nvPr/>
        </p:nvSpPr>
        <p:spPr>
          <a:xfrm>
            <a:off x="306386" y="101600"/>
            <a:ext cx="38100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ooper Black" panose="0208090404030B020404" pitchFamily="18" charset="0"/>
              </a:rPr>
              <a:t>Starbucks Stores across United States:</a:t>
            </a:r>
          </a:p>
          <a:p>
            <a:endParaRPr lang="en-US" sz="1200" u="sng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 SemiBold SemiConden" panose="020B0502040204020203" pitchFamily="34" charset="0"/>
              </a:rPr>
              <a:t>There are  13,930 Starbucks Stores Across the US as at 2017 till Date.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Bahnschrift SemiBold SemiConden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latin typeface="Bahnschrift SemiBold SemiConden" panose="020B0502040204020203" pitchFamily="34" charset="0"/>
              </a:rPr>
              <a:t>8,222 Stores are Company Operated while 5708 are Licensed Stores </a:t>
            </a:r>
          </a:p>
          <a:p>
            <a:endParaRPr lang="en-US" dirty="0">
              <a:latin typeface="Bahnschrift SemiBold SemiConden" panose="020B0502040204020203" pitchFamily="34" charset="0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46C2D-B0D1-4076-918A-79464FF77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81" y="-8467"/>
            <a:ext cx="6857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8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B857-B460-4DF3-8C09-92AFD6E5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ooper Black" panose="0208090404030B020404" pitchFamily="18" charset="0"/>
              </a:rPr>
              <a:t>Starbucks Shops Vs Nearby Coffee Shops</a:t>
            </a:r>
            <a:br>
              <a:rPr lang="en-US" sz="2400" dirty="0">
                <a:latin typeface="Cooper Black" panose="0208090404030B020404" pitchFamily="18" charset="0"/>
              </a:rPr>
            </a:br>
            <a:r>
              <a:rPr lang="en-US" sz="2400" dirty="0">
                <a:latin typeface="Cooper Black" panose="0208090404030B020404" pitchFamily="18" charset="0"/>
              </a:rPr>
              <a:t>by </a:t>
            </a:r>
            <a:r>
              <a:rPr lang="en-US" sz="2400" dirty="0" err="1">
                <a:latin typeface="Cooper Black" panose="0208090404030B020404" pitchFamily="18" charset="0"/>
              </a:rPr>
              <a:t>Zipcodes</a:t>
            </a:r>
            <a:endParaRPr lang="en-US" sz="2400" dirty="0">
              <a:latin typeface="Cooper Black" panose="0208090404030B0204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70A1A-D34C-4011-B4B2-2813E16CA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81" y="-1"/>
            <a:ext cx="4036413" cy="22693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9DC355-63FC-4B73-A354-9B60AE847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379" y="2613003"/>
            <a:ext cx="6542656" cy="3271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277EE0-23AA-43E8-BAA9-AFE4193D2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51" y="2235117"/>
            <a:ext cx="6223586" cy="41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34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2CB4-50B7-46FC-A051-7FFC3FA7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1CD83E-0ED4-4E7B-A784-2708ED15D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B4107-5111-45C9-9DF8-7B73404AD6FF}"/>
              </a:ext>
            </a:extLst>
          </p:cNvPr>
          <p:cNvSpPr txBox="1"/>
          <p:nvPr/>
        </p:nvSpPr>
        <p:spPr>
          <a:xfrm>
            <a:off x="58189" y="332509"/>
            <a:ext cx="11795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oper Black" panose="0208090404030B020404" pitchFamily="18" charset="0"/>
                <a:ea typeface="Chalkduster" charset="0"/>
                <a:cs typeface="Chalkduster" charset="0"/>
              </a:rPr>
              <a:t>Starbucks Demographics Distribution Facts Across the USA</a:t>
            </a:r>
            <a:endParaRPr lang="en-US" sz="3200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EB6B3-4F06-42A6-B41B-D470D4DBECDA}"/>
              </a:ext>
            </a:extLst>
          </p:cNvPr>
          <p:cNvSpPr txBox="1"/>
          <p:nvPr/>
        </p:nvSpPr>
        <p:spPr>
          <a:xfrm>
            <a:off x="290945" y="2013251"/>
            <a:ext cx="50790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Ultra Bold" panose="020B0A02020104020203" pitchFamily="34" charset="0"/>
                <a:ea typeface="Chalkduster" charset="0"/>
                <a:cs typeface="Chalkduster" charset="0"/>
              </a:rPr>
              <a:t>Does population per state or race have any relationship with store count ?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Gill Sans Ultra Bold" panose="020B0A02020104020203" pitchFamily="34" charset="0"/>
              <a:ea typeface="Chalkduster" charset="0"/>
              <a:cs typeface="Chalkduster" charset="0"/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Ultra Bold" panose="020B0A02020104020203" pitchFamily="34" charset="0"/>
                <a:ea typeface="Chalkduster" charset="0"/>
                <a:cs typeface="Chalkduster" charset="0"/>
              </a:rPr>
              <a:t>Does Starbucks target a specific age group?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Gill Sans Ultra Bold" panose="020B0A02020104020203" pitchFamily="34" charset="0"/>
              <a:ea typeface="Chalkduster" charset="0"/>
              <a:cs typeface="Chalkduster" charset="0"/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Ultra Bold" panose="020B0A02020104020203" pitchFamily="34" charset="0"/>
                <a:ea typeface="Chalkduster" charset="0"/>
                <a:cs typeface="Chalkduster" charset="0"/>
              </a:rPr>
              <a:t>Does income have any relationship with store distributions?</a:t>
            </a:r>
          </a:p>
          <a:p>
            <a:pPr marL="285750" indent="-285750">
              <a:buFont typeface="Wingdings" charset="2"/>
              <a:buChar char="q"/>
            </a:pP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Gill Sans Ultra Bold" panose="020B0A02020104020203" pitchFamily="34" charset="0"/>
              <a:ea typeface="Chalkduster" charset="0"/>
              <a:cs typeface="Chalkdus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9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75BBFC-F5FF-4529-987C-A2F9F6153F39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C21A1-DEF3-416E-AA75-B2274E68D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u="sng" dirty="0">
                <a:solidFill>
                  <a:srgbClr val="00B050"/>
                </a:solidFill>
                <a:latin typeface="Franklin Gothic Heavy" panose="020B0903020102020204" pitchFamily="34" charset="0"/>
                <a:ea typeface="Chalkduster" charset="0"/>
                <a:cs typeface="Chalkduster" charset="0"/>
              </a:rPr>
              <a:t>Starbucks Stores  Count </a:t>
            </a:r>
            <a:br>
              <a:rPr lang="en-US" sz="2400" u="sng" dirty="0">
                <a:solidFill>
                  <a:srgbClr val="00B050"/>
                </a:solidFill>
                <a:latin typeface="Franklin Gothic Heavy" panose="020B0903020102020204" pitchFamily="34" charset="0"/>
                <a:ea typeface="Chalkduster" charset="0"/>
                <a:cs typeface="Chalkduster" charset="0"/>
              </a:rPr>
            </a:br>
            <a:r>
              <a:rPr lang="en-US" sz="2400" u="sng" dirty="0">
                <a:solidFill>
                  <a:srgbClr val="00B050"/>
                </a:solidFill>
                <a:latin typeface="Franklin Gothic Heavy" panose="020B0903020102020204" pitchFamily="34" charset="0"/>
                <a:ea typeface="Chalkduster" charset="0"/>
                <a:cs typeface="Chalkduster" charset="0"/>
              </a:rPr>
              <a:t>based on Race in the US by their </a:t>
            </a:r>
            <a:r>
              <a:rPr lang="en-US" sz="2400" u="sng" dirty="0" err="1">
                <a:solidFill>
                  <a:srgbClr val="00B050"/>
                </a:solidFill>
                <a:latin typeface="Franklin Gothic Heavy" panose="020B0903020102020204" pitchFamily="34" charset="0"/>
                <a:ea typeface="Chalkduster" charset="0"/>
                <a:cs typeface="Chalkduster" charset="0"/>
              </a:rPr>
              <a:t>Zipcodes</a:t>
            </a:r>
            <a:br>
              <a:rPr lang="en-US" sz="2400" u="sng" dirty="0">
                <a:solidFill>
                  <a:srgbClr val="00B050"/>
                </a:solidFill>
                <a:latin typeface="Franklin Gothic Heavy" panose="020B0903020102020204" pitchFamily="34" charset="0"/>
                <a:ea typeface="Chalkduster" charset="0"/>
                <a:cs typeface="Chalkduster" charset="0"/>
              </a:rPr>
            </a:b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0B7129-8CBA-4424-AE27-8635B6168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09" y="1969655"/>
            <a:ext cx="6634249" cy="442283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7EDECF-75BD-493E-B671-E4B1FFB02AC7}"/>
              </a:ext>
            </a:extLst>
          </p:cNvPr>
          <p:cNvSpPr/>
          <p:nvPr/>
        </p:nvSpPr>
        <p:spPr>
          <a:xfrm>
            <a:off x="762000" y="72652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800" u="sng" dirty="0">
              <a:solidFill>
                <a:srgbClr val="00B050"/>
              </a:solidFill>
              <a:latin typeface="Franklin Gothic Heavy" panose="020B0903020102020204" pitchFamily="34" charset="0"/>
              <a:ea typeface="Chalkduster" charset="0"/>
              <a:cs typeface="Chalkduster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B7426B-9544-48CC-8C20-E55A007A5D75}"/>
              </a:ext>
            </a:extLst>
          </p:cNvPr>
          <p:cNvSpPr txBox="1"/>
          <p:nvPr/>
        </p:nvSpPr>
        <p:spPr>
          <a:xfrm>
            <a:off x="498764" y="2205414"/>
            <a:ext cx="49294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Observation:</a:t>
            </a:r>
          </a:p>
          <a:p>
            <a:r>
              <a:rPr lang="en-US" dirty="0">
                <a:latin typeface="Berlin Sans FB Demi" panose="020E0802020502020306" pitchFamily="34" charset="0"/>
              </a:rPr>
              <a:t> As we can see from the Bar Chart that </a:t>
            </a:r>
            <a:r>
              <a:rPr lang="en-US" dirty="0">
                <a:solidFill>
                  <a:srgbClr val="FF0000"/>
                </a:solidFill>
                <a:latin typeface="Berlin Sans FB Demi" panose="020E0802020502020306" pitchFamily="34" charset="0"/>
              </a:rPr>
              <a:t>California, Texas, Florida, New York and Illinois</a:t>
            </a:r>
          </a:p>
          <a:p>
            <a:r>
              <a:rPr lang="en-US" dirty="0">
                <a:solidFill>
                  <a:srgbClr val="FF0000"/>
                </a:solidFill>
                <a:latin typeface="Berlin Sans FB Demi" panose="020E0802020502020306" pitchFamily="34" charset="0"/>
              </a:rPr>
              <a:t>[2821, 1,042,  694, 645,  575]  </a:t>
            </a:r>
            <a:r>
              <a:rPr lang="en-US" dirty="0">
                <a:latin typeface="Berlin Sans FB Demi" panose="020E0802020502020306" pitchFamily="34" charset="0"/>
              </a:rPr>
              <a:t>pretty has a the highest number of Store across the US, Which obviously indicates that there a relationship of Starbucks Stores and Population.   </a:t>
            </a:r>
          </a:p>
          <a:p>
            <a:endParaRPr lang="en-US" dirty="0">
              <a:latin typeface="Berlin Sans FB Demi" panose="020E0802020502020306" pitchFamily="34" charset="0"/>
            </a:endParaRPr>
          </a:p>
          <a:p>
            <a:r>
              <a:rPr lang="en-US" dirty="0">
                <a:latin typeface="Berlin Sans FB Demi" panose="020E0802020502020306" pitchFamily="34" charset="0"/>
              </a:rPr>
              <a:t>Also </a:t>
            </a:r>
            <a:r>
              <a:rPr lang="en-US" dirty="0">
                <a:solidFill>
                  <a:srgbClr val="FF0000"/>
                </a:solidFill>
                <a:latin typeface="Berlin Sans FB Demi" panose="020E0802020502020306" pitchFamily="34" charset="0"/>
              </a:rPr>
              <a:t>Washington DC, Detroit, Arkansas, North Dakota, Vermont , Rhode Island and Wyoming</a:t>
            </a:r>
            <a:r>
              <a:rPr lang="en-US" dirty="0">
                <a:latin typeface="Berlin Sans FB Demi" panose="020E0802020502020306" pitchFamily="34" charset="0"/>
              </a:rPr>
              <a:t> has few Stores which could depend on Population around these states. </a:t>
            </a:r>
          </a:p>
        </p:txBody>
      </p:sp>
    </p:spTree>
    <p:extLst>
      <p:ext uri="{BB962C8B-B14F-4D97-AF65-F5344CB8AC3E}">
        <p14:creationId xmlns:p14="http://schemas.microsoft.com/office/powerpoint/2010/main" val="320071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D409-0C59-4E54-9573-60E77AB87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98" y="426915"/>
            <a:ext cx="5358966" cy="706964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  <a:latin typeface="Gill Sans Ultra Bold" panose="020B0A02020104020203" pitchFamily="34" charset="0"/>
              </a:rPr>
              <a:t>STARBUCKS TARGET </a:t>
            </a:r>
            <a:br>
              <a:rPr lang="en-US" sz="3200" dirty="0">
                <a:solidFill>
                  <a:schemeClr val="tx1"/>
                </a:solidFill>
                <a:latin typeface="Gill Sans Ultra Bold" panose="020B0A02020104020203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Gill Sans Ultra Bold" panose="020B0A02020104020203" pitchFamily="34" charset="0"/>
              </a:rPr>
              <a:t>BY AGE GROUP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769E26-F936-4F67-B9ED-FDA9E2214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571070" cy="685800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BF44FC-EED5-453E-8BB5-2641A4EE5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861"/>
            <a:ext cx="5459452" cy="5048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78CBA7-9BA1-4F9F-8AF1-13EF7A897003}"/>
              </a:ext>
            </a:extLst>
          </p:cNvPr>
          <p:cNvSpPr txBox="1"/>
          <p:nvPr/>
        </p:nvSpPr>
        <p:spPr>
          <a:xfrm>
            <a:off x="8898905" y="1560795"/>
            <a:ext cx="2092750" cy="464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</a:rPr>
              <a:t>Based on the Pie Chart Analysis, Starbucks stores target the Age group individuals  35-55 (57.5%)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</a:rPr>
              <a:t>Young Adult Individual 18-35 (37.3%)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</a:rPr>
              <a:t>And Few number of Store are found amongst individual 55-70 (3.7%)</a:t>
            </a:r>
          </a:p>
        </p:txBody>
      </p:sp>
    </p:spTree>
    <p:extLst>
      <p:ext uri="{BB962C8B-B14F-4D97-AF65-F5344CB8AC3E}">
        <p14:creationId xmlns:p14="http://schemas.microsoft.com/office/powerpoint/2010/main" val="21084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8A8D-5B9E-4CE5-8C23-ED13E257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C3B5E0F-3937-4C67-AC89-68D44BE6F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571070" cy="685800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5DF91A-C4C1-49B3-A872-262EF8325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" y="1676400"/>
            <a:ext cx="5345424" cy="4797551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9E60D1-CED5-4690-BFD8-43860E3B1E77}"/>
              </a:ext>
            </a:extLst>
          </p:cNvPr>
          <p:cNvSpPr/>
          <p:nvPr/>
        </p:nvSpPr>
        <p:spPr>
          <a:xfrm>
            <a:off x="8596075" y="1183185"/>
            <a:ext cx="222226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</a:rPr>
              <a:t>Based on the Pie Chart Analysis, Starbucks stores target the individuals  that earns 60,000 – 120,000  (57.6%)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</a:rPr>
              <a:t>Young Adult Individual that earns less than 60,000  (30.7%)</a:t>
            </a:r>
          </a:p>
          <a:p>
            <a:endParaRPr lang="en-US" dirty="0">
              <a:solidFill>
                <a:schemeClr val="accent2">
                  <a:lumMod val="50000"/>
                </a:schemeClr>
              </a:solidFill>
              <a:latin typeface="Franklin Gothic Heavy" panose="020B0903020102020204" pitchFamily="34" charset="0"/>
            </a:endParaRP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Franklin Gothic Heavy" panose="020B0903020102020204" pitchFamily="34" charset="0"/>
              </a:rPr>
              <a:t>And Few number of Store are found amongst individual that earns 180,000 – 240,000  (10.8%)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576A4A-5741-4DB1-9183-CAFE3455DD75}"/>
              </a:ext>
            </a:extLst>
          </p:cNvPr>
          <p:cNvSpPr/>
          <p:nvPr/>
        </p:nvSpPr>
        <p:spPr>
          <a:xfrm>
            <a:off x="189534" y="299591"/>
            <a:ext cx="66538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Gill Sans Ultra Bold" panose="020B0A02020104020203" pitchFamily="34" charset="0"/>
              </a:rPr>
              <a:t>STARBUCKS TARGET </a:t>
            </a:r>
            <a:br>
              <a:rPr lang="en-US" sz="3200" dirty="0">
                <a:latin typeface="Gill Sans Ultra Bold" panose="020B0A02020104020203" pitchFamily="34" charset="0"/>
              </a:rPr>
            </a:br>
            <a:r>
              <a:rPr lang="en-US" sz="3200" dirty="0">
                <a:latin typeface="Gill Sans Ultra Bold" panose="020B0A02020104020203" pitchFamily="34" charset="0"/>
              </a:rPr>
              <a:t>BY HOUSEHOLD INCOME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6873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14432</TotalTime>
  <Words>503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 Black</vt:lpstr>
      <vt:lpstr>Arial Narrow</vt:lpstr>
      <vt:lpstr>Bahnschrift SemiBold SemiConden</vt:lpstr>
      <vt:lpstr>Berlin Sans FB Demi</vt:lpstr>
      <vt:lpstr>Chalkduster</vt:lpstr>
      <vt:lpstr>Cooper Black</vt:lpstr>
      <vt:lpstr>Franklin Gothic Heavy</vt:lpstr>
      <vt:lpstr>Gill Sans Ultra Bold</vt:lpstr>
      <vt:lpstr>Tw Cen MT</vt:lpstr>
      <vt:lpstr>Tw Cen MT Condensed</vt:lpstr>
      <vt:lpstr>Wingdings</vt:lpstr>
      <vt:lpstr>Wingdings 3</vt:lpstr>
      <vt:lpstr>Integral</vt:lpstr>
      <vt:lpstr>Starbucks Data Analysis </vt:lpstr>
      <vt:lpstr>PowerPoint Presentation</vt:lpstr>
      <vt:lpstr>STARBUCKS LOCATION BASED ON INCOME</vt:lpstr>
      <vt:lpstr>PowerPoint Presentation</vt:lpstr>
      <vt:lpstr>Starbucks Shops Vs Nearby Coffee Shops by Zipcodes</vt:lpstr>
      <vt:lpstr>PowerPoint Presentation</vt:lpstr>
      <vt:lpstr>Starbucks Stores  Count  based on Race in the US by their Zipcodes </vt:lpstr>
      <vt:lpstr>STARBUCKS TARGET  BY AGE GROUP</vt:lpstr>
      <vt:lpstr>PowerPoint Presentation</vt:lpstr>
      <vt:lpstr>PowerPoint Presentation</vt:lpstr>
      <vt:lpstr>STORE OWNERSHIP VS DEMOGRAPHIC RELATIONSHIP</vt:lpstr>
      <vt:lpstr>Climate impact on Starbucks stores globally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Oladele Ogunsanya</dc:creator>
  <cp:lastModifiedBy>Oladele Ogunsanya</cp:lastModifiedBy>
  <cp:revision>43</cp:revision>
  <dcterms:created xsi:type="dcterms:W3CDTF">2018-06-30T17:27:05Z</dcterms:created>
  <dcterms:modified xsi:type="dcterms:W3CDTF">2018-07-10T20:37:13Z</dcterms:modified>
</cp:coreProperties>
</file>